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0" r:id="rId4"/>
    <p:sldId id="292" r:id="rId5"/>
    <p:sldId id="293" r:id="rId6"/>
    <p:sldId id="295" r:id="rId7"/>
    <p:sldId id="300" r:id="rId8"/>
    <p:sldId id="303" r:id="rId9"/>
    <p:sldId id="258" r:id="rId10"/>
    <p:sldId id="259" r:id="rId11"/>
    <p:sldId id="263" r:id="rId12"/>
    <p:sldId id="281" r:id="rId13"/>
    <p:sldId id="28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17" autoAdjust="0"/>
    <p:restoredTop sz="94660"/>
  </p:normalViewPr>
  <p:slideViewPr>
    <p:cSldViewPr>
      <p:cViewPr varScale="1">
        <p:scale>
          <a:sx n="62" d="100"/>
          <a:sy n="62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ru.wikipedia.org/wiki/%D0%92%D0%B8%D0%BA%D0%B8%D0%BF%D0%B5%D0%B4%D0%B8%D1%8F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2000240"/>
            <a:ext cx="6480048" cy="2301240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 smtClean="0"/>
              <a:t>Социальные сети в обучении иностранному языку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1214422"/>
            <a:ext cx="6480048" cy="1752600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4114800" cy="569755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Более 300 тыс. человек постоянно находятся на сайте в статусе «</a:t>
            </a:r>
            <a:r>
              <a:rPr lang="ru-RU" sz="3600" dirty="0" err="1" smtClean="0"/>
              <a:t>он-лайн</a:t>
            </a:r>
            <a:r>
              <a:rPr lang="ru-RU" sz="3600" dirty="0" smtClean="0"/>
              <a:t>». Активных пользователей – 15.6 млн.</a:t>
            </a:r>
            <a:endParaRPr lang="ru-RU" sz="3600" dirty="0"/>
          </a:p>
        </p:txBody>
      </p:sp>
      <p:pic>
        <p:nvPicPr>
          <p:cNvPr id="8" name="Содержимое 7" descr="52025--48653534-m750x740-uf5bcd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1071546"/>
            <a:ext cx="4014790" cy="4214842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 </a:t>
            </a:r>
            <a:endParaRPr lang="ru-RU" sz="4400" dirty="0"/>
          </a:p>
        </p:txBody>
      </p:sp>
      <p:pic>
        <p:nvPicPr>
          <p:cNvPr id="7" name="Содержимое 6" descr="2tb46107mi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643050"/>
            <a:ext cx="5743568" cy="3829045"/>
          </a:xfrm>
        </p:spPr>
      </p:pic>
      <p:pic>
        <p:nvPicPr>
          <p:cNvPr id="5122" name="Picture 2" descr="C:\Users\Anastasiya\Desktop\Vkontak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66"/>
            <a:ext cx="7915275" cy="10715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5657671"/>
            <a:ext cx="7072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ВКонтакте</a:t>
            </a:r>
            <a:r>
              <a:rPr lang="ru-RU" dirty="0" smtClean="0"/>
              <a:t> — социальная сеть, российский аналог сервиса </a:t>
            </a:r>
            <a:r>
              <a:rPr lang="ru-RU" dirty="0" err="1" smtClean="0"/>
              <a:t>Facebook</a:t>
            </a:r>
            <a:r>
              <a:rPr lang="ru-RU" dirty="0" smtClean="0"/>
              <a:t>, третий по посещаемости сайт </a:t>
            </a:r>
            <a:r>
              <a:rPr lang="ru-RU" dirty="0" err="1" smtClean="0"/>
              <a:t>Украині</a:t>
            </a:r>
            <a:r>
              <a:rPr lang="ru-RU" dirty="0" smtClean="0"/>
              <a:t>. Активных пользователей – 17 млн.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14282" y="714356"/>
            <a:ext cx="435771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3438" y="3143248"/>
            <a:ext cx="4305328" cy="3714752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err="1" smtClean="0"/>
              <a:t>Одноклассники.ru</a:t>
            </a:r>
            <a:r>
              <a:rPr lang="ru-RU" sz="2800" dirty="0" smtClean="0"/>
              <a:t> — социальная сеть, русский аналог сайта </a:t>
            </a:r>
            <a:r>
              <a:rPr lang="ru-RU" sz="2800" dirty="0" err="1" smtClean="0"/>
              <a:t>Classmates.com</a:t>
            </a:r>
            <a:r>
              <a:rPr lang="ru-RU" sz="2800" dirty="0" smtClean="0"/>
              <a:t> , используемая для поиска одноклассников, однокурсников, бывших выпускников и общения с ними. Активных пользователей – 10 млн.</a:t>
            </a:r>
            <a:endParaRPr lang="ru-RU" sz="2800" dirty="0"/>
          </a:p>
        </p:txBody>
      </p:sp>
      <p:pic>
        <p:nvPicPr>
          <p:cNvPr id="7" name="Содержимое 3" descr="5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285728"/>
            <a:ext cx="3000396" cy="280859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pPr algn="ctr"/>
            <a:r>
              <a:rPr lang="en-US" dirty="0" err="1" smtClean="0"/>
              <a:t>Facebook</a:t>
            </a:r>
            <a:endParaRPr lang="ru-RU" dirty="0"/>
          </a:p>
        </p:txBody>
      </p:sp>
      <p:pic>
        <p:nvPicPr>
          <p:cNvPr id="7" name="Содержимое 6" descr="facebook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071546"/>
            <a:ext cx="6858048" cy="4786346"/>
          </a:xfrm>
        </p:spPr>
      </p:pic>
      <p:sp>
        <p:nvSpPr>
          <p:cNvPr id="4" name="Прямоугольник 3"/>
          <p:cNvSpPr/>
          <p:nvPr/>
        </p:nvSpPr>
        <p:spPr>
          <a:xfrm>
            <a:off x="857224" y="6211669"/>
            <a:ext cx="7858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Активных украино- и русскоязычных пользователей – 2,244 </a:t>
            </a:r>
            <a:r>
              <a:rPr lang="ru-RU" sz="2000" dirty="0" err="1" smtClean="0"/>
              <a:t>млн</a:t>
            </a:r>
            <a:endParaRPr lang="ru-RU" sz="20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 rot="21015663">
            <a:off x="12262" y="969498"/>
            <a:ext cx="4214842" cy="5572164"/>
          </a:xfrm>
        </p:spPr>
        <p:txBody>
          <a:bodyPr>
            <a:normAutofit/>
          </a:bodyPr>
          <a:lstStyle/>
          <a:p>
            <a:r>
              <a:rPr lang="ru-RU" b="1" dirty="0" smtClean="0"/>
              <a:t>Социальные сети</a:t>
            </a:r>
            <a:r>
              <a:rPr lang="ru-RU" dirty="0" smtClean="0"/>
              <a:t> – одна из форм представления технологии </a:t>
            </a:r>
            <a:r>
              <a:rPr lang="ru-RU" dirty="0" err="1" smtClean="0"/>
              <a:t>Wiki</a:t>
            </a:r>
            <a:r>
              <a:rPr lang="ru-RU" dirty="0" smtClean="0"/>
              <a:t>, так как функционирование социальных сетей основано на этой технологии: разметка, совместное редактирование.</a:t>
            </a:r>
            <a:endParaRPr lang="ru-RU" dirty="0"/>
          </a:p>
        </p:txBody>
      </p:sp>
      <p:pic>
        <p:nvPicPr>
          <p:cNvPr id="8" name="Содержимое 7" descr="043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2597776">
            <a:off x="4083222" y="2378575"/>
            <a:ext cx="4939097" cy="2315202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FFFF00"/>
                </a:solidFill>
              </a:rPr>
              <a:t>Преимущества использования социальных сетей в качестве учебной площадки 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57158" y="1600201"/>
            <a:ext cx="3357586" cy="3471873"/>
          </a:xfrm>
        </p:spPr>
        <p:txBody>
          <a:bodyPr>
            <a:normAutofit fontScale="925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ru-RU" sz="2400" dirty="0" smtClean="0"/>
              <a:t>привычная среда для учащихся;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/>
              <a:t>в социальной сети человек выступает под своим именем-фамилией;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/>
              <a:t>технология </a:t>
            </a:r>
            <a:r>
              <a:rPr lang="ru-RU" sz="2400" dirty="0" err="1" smtClean="0"/>
              <a:t>Wiki</a:t>
            </a:r>
            <a:r>
              <a:rPr lang="ru-RU" sz="2400" dirty="0" smtClean="0"/>
              <a:t> позволяет всем участникам сети создавать сетевой учебный </a:t>
            </a:r>
            <a:r>
              <a:rPr lang="ru-RU" sz="2400" dirty="0" err="1" smtClean="0"/>
              <a:t>контент</a:t>
            </a:r>
            <a:r>
              <a:rPr lang="ru-RU" dirty="0" smtClean="0"/>
              <a:t>;</a:t>
            </a:r>
          </a:p>
          <a:p>
            <a:endParaRPr lang="ru-RU" dirty="0"/>
          </a:p>
        </p:txBody>
      </p:sp>
      <p:pic>
        <p:nvPicPr>
          <p:cNvPr id="7" name="Содержимое 6" descr="41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57620" y="1571612"/>
            <a:ext cx="4812126" cy="3071834"/>
          </a:xfrm>
          <a:effectLst>
            <a:softEdge rad="63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57158" y="5000636"/>
            <a:ext cx="87868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ru-RU" sz="2200" dirty="0" smtClean="0"/>
              <a:t>возможность совместной работы;</a:t>
            </a:r>
          </a:p>
          <a:p>
            <a:pPr>
              <a:buFont typeface="Courier New" pitchFamily="49" charset="0"/>
              <a:buChar char="o"/>
            </a:pPr>
            <a:r>
              <a:rPr lang="ru-RU" sz="2200" dirty="0" smtClean="0"/>
              <a:t>  наличие стены, чата;</a:t>
            </a:r>
          </a:p>
          <a:p>
            <a:pPr>
              <a:buFont typeface="Courier New" pitchFamily="49" charset="0"/>
              <a:buChar char="o"/>
            </a:pPr>
            <a:r>
              <a:rPr lang="ru-RU" sz="2200" dirty="0" smtClean="0"/>
              <a:t>  активность участников прослеживается через ленту друзей;</a:t>
            </a:r>
          </a:p>
          <a:p>
            <a:pPr>
              <a:buFont typeface="Courier New" pitchFamily="49" charset="0"/>
              <a:buChar char="o"/>
            </a:pPr>
            <a:r>
              <a:rPr lang="ru-RU" sz="2200" dirty="0" smtClean="0"/>
              <a:t>  удобство использования для проведения проекта.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Сервисы </a:t>
            </a:r>
            <a:r>
              <a:rPr lang="ru-RU" sz="3600" dirty="0" err="1" smtClean="0"/>
              <a:t>Web</a:t>
            </a:r>
            <a:r>
              <a:rPr lang="ru-RU" sz="3600" dirty="0" smtClean="0"/>
              <a:t> 2.0 в образовании и обучении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5720" y="1357298"/>
            <a:ext cx="4000528" cy="5072098"/>
          </a:xfrm>
        </p:spPr>
        <p:txBody>
          <a:bodyPr>
            <a:normAutofit/>
          </a:bodyPr>
          <a:lstStyle/>
          <a:p>
            <a:r>
              <a:rPr lang="ru-RU" dirty="0" smtClean="0"/>
              <a:t>Современную глобальную сеть вряд ли уже можно представить без </a:t>
            </a:r>
            <a:r>
              <a:rPr lang="ru-RU" dirty="0" err="1" smtClean="0"/>
              <a:t>блогов</a:t>
            </a:r>
            <a:r>
              <a:rPr lang="ru-RU" dirty="0" smtClean="0"/>
              <a:t>, социальных сетей, облака сервисов какой-либо поисковой системы (</a:t>
            </a:r>
            <a:r>
              <a:rPr lang="ru-RU" dirty="0" err="1" smtClean="0"/>
              <a:t>Яндекс</a:t>
            </a:r>
            <a:r>
              <a:rPr lang="ru-RU" dirty="0" smtClean="0"/>
              <a:t>, </a:t>
            </a:r>
            <a:r>
              <a:rPr lang="ru-RU" dirty="0" err="1" smtClean="0"/>
              <a:t>Google</a:t>
            </a:r>
            <a:r>
              <a:rPr lang="ru-RU" dirty="0" smtClean="0"/>
              <a:t> и т.д.), </a:t>
            </a:r>
            <a:r>
              <a:rPr lang="ru-RU" dirty="0" err="1" smtClean="0">
                <a:hlinkClick r:id="rId2" tooltip="w:Википедия"/>
              </a:rPr>
              <a:t>Википедии</a:t>
            </a:r>
            <a:r>
              <a:rPr lang="ru-RU" dirty="0" smtClean="0"/>
              <a:t>, и подобных ей ресурсов.</a:t>
            </a:r>
          </a:p>
          <a:p>
            <a:endParaRPr lang="ru-RU" dirty="0"/>
          </a:p>
        </p:txBody>
      </p:sp>
      <p:pic>
        <p:nvPicPr>
          <p:cNvPr id="7" name="Содержимое 6" descr="0_73902_be6b0397_XL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2030720">
            <a:off x="4936183" y="2478247"/>
            <a:ext cx="3657600" cy="2164080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14356"/>
            <a:ext cx="3657600" cy="541180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Технологии </a:t>
            </a:r>
            <a:r>
              <a:rPr lang="ru-RU" b="1" dirty="0" err="1" smtClean="0"/>
              <a:t>Web</a:t>
            </a:r>
            <a:r>
              <a:rPr lang="ru-RU" b="1" dirty="0" smtClean="0"/>
              <a:t> 2.0:</a:t>
            </a:r>
          </a:p>
          <a:p>
            <a:r>
              <a:rPr lang="ru-RU" dirty="0" smtClean="0"/>
              <a:t>средства коммуникации (социальные сети: </a:t>
            </a:r>
            <a:r>
              <a:rPr lang="ru-RU" dirty="0" err="1" smtClean="0"/>
              <a:t>Facebook</a:t>
            </a:r>
            <a:r>
              <a:rPr lang="ru-RU" dirty="0" smtClean="0"/>
              <a:t>, </a:t>
            </a:r>
            <a:r>
              <a:rPr lang="ru-RU" dirty="0" err="1" smtClean="0"/>
              <a:t>Twitter</a:t>
            </a:r>
            <a:r>
              <a:rPr lang="ru-RU" dirty="0" smtClean="0"/>
              <a:t>, </a:t>
            </a:r>
            <a:r>
              <a:rPr lang="ru-RU" dirty="0" err="1" smtClean="0"/>
              <a:t>Вконтакте</a:t>
            </a:r>
            <a:r>
              <a:rPr lang="ru-RU" dirty="0" smtClean="0"/>
              <a:t>),</a:t>
            </a:r>
          </a:p>
          <a:p>
            <a:r>
              <a:rPr lang="ru-RU" dirty="0" smtClean="0"/>
              <a:t>средства быстрого поиска нужной информации,</a:t>
            </a:r>
          </a:p>
          <a:p>
            <a:r>
              <a:rPr lang="ru-RU" dirty="0" smtClean="0"/>
              <a:t>средства «коллективного авторства» (</a:t>
            </a:r>
            <a:r>
              <a:rPr lang="ru-RU" dirty="0" err="1" smtClean="0"/>
              <a:t>Wiki</a:t>
            </a:r>
            <a:r>
              <a:rPr lang="ru-RU" dirty="0" smtClean="0"/>
              <a:t>, </a:t>
            </a:r>
            <a:r>
              <a:rPr lang="ru-RU" dirty="0" err="1" smtClean="0"/>
              <a:t>блоги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  <p:pic>
        <p:nvPicPr>
          <p:cNvPr id="5" name="Содержимое 4" descr="75370088_4038893_twitte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714488"/>
            <a:ext cx="3657600" cy="3340608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100" b="1" dirty="0" smtClean="0"/>
              <a:t>Использование сетевых сообществ для свободного распространения учебных материалов. </a:t>
            </a:r>
            <a:br>
              <a:rPr lang="ru-RU" sz="3100" b="1" dirty="0" smtClean="0"/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85926"/>
            <a:ext cx="857256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результате распространения социальных сервисов в сетевом доступе оказывается огромное количество материалов, которые можно использовать в учебных целях.</a:t>
            </a:r>
          </a:p>
          <a:p>
            <a:r>
              <a:rPr lang="ru-RU" sz="2400" dirty="0" smtClean="0"/>
              <a:t>Предоставляется возможность участия в новых формах деятельности без специальных знаний и навыков в области информатики. </a:t>
            </a:r>
          </a:p>
          <a:p>
            <a:r>
              <a:rPr lang="ru-RU" sz="2400" dirty="0" smtClean="0"/>
              <a:t>Новые формы деятельности связаны как с поиском в сети информации, так и с созданием и редактированием собственных цифровых объектов</a:t>
            </a:r>
            <a:endParaRPr lang="ru-RU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3" descr="C:\Users\Anastasiya\Desktop\соц\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3657600" cy="505461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Основное изменение учебного процесса связано с активным участием учеников в создании собственных материалов. Во всех сферах технологии </a:t>
            </a:r>
            <a:r>
              <a:rPr lang="ru-RU" dirty="0" err="1" smtClean="0"/>
              <a:t>Web</a:t>
            </a:r>
            <a:r>
              <a:rPr lang="ru-RU" dirty="0" smtClean="0"/>
              <a:t> 2.0, наибольшее значение для обучения имеет совместная созидательная деятельность.</a:t>
            </a:r>
            <a:endParaRPr lang="ru-RU" dirty="0"/>
          </a:p>
        </p:txBody>
      </p:sp>
      <p:pic>
        <p:nvPicPr>
          <p:cNvPr id="7" name="Picture 2" descr="C:\Users\Anastasiya\Desktop\соц\0a241cb22c9362ef9c9309aea7195fc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285860"/>
            <a:ext cx="3457575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Краткий обзор современных социальных сетей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Мой мир. Мой </a:t>
            </a:r>
            <a:r>
              <a:rPr lang="ru-RU" dirty="0" err="1" smtClean="0"/>
              <a:t>мир@mail.ru</a:t>
            </a:r>
            <a:r>
              <a:rPr lang="ru-RU" dirty="0" smtClean="0"/>
              <a:t> — русскоязычная социальная сеть, соединяющая на странице пользователя действия на основных порталах </a:t>
            </a:r>
            <a:r>
              <a:rPr lang="ru-RU" dirty="0" err="1" smtClean="0"/>
              <a:t>Mail.ru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8" name="Содержимое 7" descr="my-online-world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1727602">
            <a:off x="4096176" y="2063743"/>
            <a:ext cx="4453568" cy="3610782"/>
          </a:xfrm>
          <a:prstGeom prst="rect">
            <a:avLst/>
          </a:prstGeom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  <a:softEdge rad="112500"/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223</TotalTime>
  <Words>340</Words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Техническая</vt:lpstr>
      <vt:lpstr>Социальные сети в обучении иностранному языку</vt:lpstr>
      <vt:lpstr> </vt:lpstr>
      <vt:lpstr>Преимущества использования социальных сетей в качестве учебной площадки  </vt:lpstr>
      <vt:lpstr>Сервисы Web 2.0 в образовании и обучении </vt:lpstr>
      <vt:lpstr> </vt:lpstr>
      <vt:lpstr> Использование сетевых сообществ для свободного распространения учебных материалов.  </vt:lpstr>
      <vt:lpstr>Слайд 7</vt:lpstr>
      <vt:lpstr> </vt:lpstr>
      <vt:lpstr>Краткий обзор современных социальных сетей</vt:lpstr>
      <vt:lpstr> </vt:lpstr>
      <vt:lpstr> </vt:lpstr>
      <vt:lpstr> </vt:lpstr>
      <vt:lpstr>Facebook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Социальные сети в обучении иностранному языку</dc:title>
  <dc:creator>Anastasiya</dc:creator>
  <cp:lastModifiedBy>user</cp:lastModifiedBy>
  <cp:revision>43</cp:revision>
  <dcterms:created xsi:type="dcterms:W3CDTF">2012-11-09T22:19:26Z</dcterms:created>
  <dcterms:modified xsi:type="dcterms:W3CDTF">2013-12-16T15:06:34Z</dcterms:modified>
</cp:coreProperties>
</file>