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1"/>
  </p:notes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12/16/2013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speedymarks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bbu.com/" TargetMode="External"/><Relationship Id="rId2" Type="http://schemas.openxmlformats.org/officeDocument/2006/relationships/hyperlink" Target="http://www.purposegames.com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hyperlink" Target="http://www.carrotsticks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edu.glogster.com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animoto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686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rgbClr val="FFFF00"/>
                </a:solidFill>
                <a:latin typeface="Impact" pitchFamily="34" charset="0"/>
              </a:rPr>
              <a:t>ИСПОЛЬЗОВАНИЕ СЕРВИСОВ 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FFFF00"/>
                </a:solidFill>
                <a:latin typeface="Impact" pitchFamily="34" charset="0"/>
              </a:rPr>
              <a:t>WЕВ 2.0. НА УРОКАХ</a:t>
            </a:r>
          </a:p>
          <a:p>
            <a:pPr algn="ctr"/>
            <a:endParaRPr lang="ru-RU" sz="4400" dirty="0" smtClean="0">
              <a:solidFill>
                <a:srgbClr val="FFFF00"/>
              </a:solidFill>
              <a:latin typeface="Impact" pitchFamily="34" charset="0"/>
            </a:endParaRPr>
          </a:p>
          <a:p>
            <a:pPr algn="ctr"/>
            <a:endParaRPr lang="ru-RU" sz="4400" dirty="0" smtClean="0">
              <a:solidFill>
                <a:srgbClr val="FFFF00"/>
              </a:solidFill>
              <a:latin typeface="Impact" pitchFamily="34" charset="0"/>
            </a:endParaRPr>
          </a:p>
          <a:p>
            <a:pPr algn="ctr">
              <a:buNone/>
            </a:pPr>
            <a:r>
              <a:rPr lang="ru-RU" sz="4400" dirty="0" smtClean="0">
                <a:solidFill>
                  <a:srgbClr val="FFFF00"/>
                </a:solidFill>
                <a:latin typeface="Impact" pitchFamily="34" charset="0"/>
              </a:rPr>
              <a:t>  ИНОСТРАННОГО ЯЗЫКА</a:t>
            </a:r>
            <a:endParaRPr lang="ru-RU" sz="4400" dirty="0">
              <a:solidFill>
                <a:srgbClr val="FFFF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err="1" smtClean="0"/>
              <a:t>Зачем</a:t>
            </a:r>
            <a:r>
              <a:rPr lang="uk-UA" b="1" dirty="0" smtClean="0"/>
              <a:t> </a:t>
            </a:r>
            <a:r>
              <a:rPr lang="uk-UA" b="1" dirty="0" err="1" smtClean="0"/>
              <a:t>использовать</a:t>
            </a:r>
            <a:r>
              <a:rPr lang="uk-UA" b="1" dirty="0" smtClean="0"/>
              <a:t> </a:t>
            </a:r>
            <a:r>
              <a:rPr lang="uk-UA" b="1" dirty="0" err="1" smtClean="0"/>
              <a:t>Сервисы</a:t>
            </a:r>
            <a:r>
              <a:rPr lang="uk-UA" b="1" dirty="0" smtClean="0"/>
              <a:t> на уроках?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dirty="0" smtClean="0"/>
              <a:t>открывают </a:t>
            </a:r>
            <a:r>
              <a:rPr lang="ru-RU" sz="2000" dirty="0" smtClean="0"/>
              <a:t>широкие возможности для развития различных форм сетевого взаимодействия всех субъектов образовательного процесс;</a:t>
            </a:r>
          </a:p>
          <a:p>
            <a:r>
              <a:rPr lang="ru-RU" sz="2000" smtClean="0"/>
              <a:t>позволяют </a:t>
            </a:r>
            <a:r>
              <a:rPr lang="ru-RU" sz="2000" dirty="0" smtClean="0"/>
              <a:t>педагогам существенно повысить качество обучение, спроектировать занятие на ином уровне: сделать его более интересным, интерактивным, личностно ориентированным, результативны.</a:t>
            </a:r>
          </a:p>
          <a:p>
            <a:r>
              <a:rPr lang="ru-RU" sz="1400" dirty="0" smtClean="0"/>
              <a:t>.</a:t>
            </a:r>
          </a:p>
          <a:p>
            <a:endParaRPr lang="ru-RU" sz="1400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10494"/>
            <a:ext cx="4419600" cy="478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300" dirty="0" smtClean="0"/>
              <a:t>основные направления для вовлечения учащихся в творческую познавательную деятельность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571612"/>
            <a:ext cx="4357718" cy="4724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1) </a:t>
            </a:r>
            <a:r>
              <a:rPr lang="ru-RU" b="1" dirty="0" smtClean="0"/>
              <a:t>Диаграмма связей, интеллект-карта, карта ума </a:t>
            </a:r>
            <a:r>
              <a:rPr lang="ru-RU" dirty="0" smtClean="0"/>
              <a:t>(</a:t>
            </a:r>
            <a:r>
              <a:rPr lang="ru-RU" dirty="0" err="1" smtClean="0"/>
              <a:t>Mindmap</a:t>
            </a:r>
            <a:r>
              <a:rPr lang="ru-RU" dirty="0" smtClean="0"/>
              <a:t>) или </a:t>
            </a:r>
            <a:r>
              <a:rPr lang="ru-RU" b="1" dirty="0" smtClean="0"/>
              <a:t>ассоциативная карта:  </a:t>
            </a:r>
            <a:r>
              <a:rPr lang="ru-RU" dirty="0" err="1" smtClean="0"/>
              <a:t>WiseMapping</a:t>
            </a:r>
            <a:r>
              <a:rPr lang="ru-RU" dirty="0" smtClean="0"/>
              <a:t> (http://www.wisemapping.com), </a:t>
            </a:r>
            <a:r>
              <a:rPr lang="ru-RU" dirty="0" err="1" smtClean="0"/>
              <a:t>Gliffy</a:t>
            </a:r>
            <a:r>
              <a:rPr lang="ru-RU" dirty="0" smtClean="0"/>
              <a:t> </a:t>
            </a:r>
            <a:r>
              <a:rPr lang="pt-BR" dirty="0" smtClean="0"/>
              <a:t>(http://www.gliffy.com), Mindomo (http://www.mindomo.com), Сacoo</a:t>
            </a:r>
            <a:r>
              <a:rPr lang="ru-RU" dirty="0" smtClean="0"/>
              <a:t> </a:t>
            </a:r>
            <a:r>
              <a:rPr lang="da-DK" dirty="0" smtClean="0"/>
              <a:t>(https://cacoo.com), Mindjet</a:t>
            </a:r>
            <a:r>
              <a:rPr lang="ru-RU" dirty="0" smtClean="0"/>
              <a:t> </a:t>
            </a:r>
            <a:r>
              <a:rPr lang="da-DK" dirty="0" smtClean="0"/>
              <a:t>(http://www.mindjet.com).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643050"/>
            <a:ext cx="4210080" cy="461011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/>
              <a:t>Применяются  при </a:t>
            </a:r>
          </a:p>
          <a:p>
            <a:r>
              <a:rPr lang="ru-RU" dirty="0" smtClean="0"/>
              <a:t>конспектировании лекций, книг, и др.; </a:t>
            </a:r>
          </a:p>
          <a:p>
            <a:r>
              <a:rPr lang="ru-RU" dirty="0" smtClean="0"/>
              <a:t>проведении мозговых штурмов; планировании и разработке проектов разной сложности;</a:t>
            </a:r>
          </a:p>
          <a:p>
            <a:r>
              <a:rPr lang="ru-RU" dirty="0" smtClean="0"/>
              <a:t> решении творческих задач;</a:t>
            </a:r>
          </a:p>
          <a:p>
            <a:r>
              <a:rPr lang="ru-RU" dirty="0" smtClean="0"/>
              <a:t>подготовке материалов по определенным тематикам;</a:t>
            </a:r>
          </a:p>
          <a:p>
            <a:r>
              <a:rPr lang="ru-RU" dirty="0" smtClean="0"/>
              <a:t>моделировании различных процессов;</a:t>
            </a:r>
          </a:p>
          <a:p>
            <a:r>
              <a:rPr lang="ru-RU" dirty="0" smtClean="0"/>
              <a:t> создании технических рисунков, каркасов и планов размещения ит.д.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7055" t="12828" r="20951" b="9989"/>
          <a:stretch>
            <a:fillRect/>
          </a:stretch>
        </p:blipFill>
        <p:spPr bwMode="auto">
          <a:xfrm>
            <a:off x="714348" y="4714884"/>
            <a:ext cx="3643338" cy="196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428604"/>
            <a:ext cx="4429156" cy="4724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2) </a:t>
            </a:r>
            <a:r>
              <a:rPr lang="en-GB" sz="2200" b="1" dirty="0" smtClean="0"/>
              <a:t>On-line </a:t>
            </a:r>
            <a:r>
              <a:rPr lang="ru-RU" sz="2200" b="1" dirty="0" smtClean="0"/>
              <a:t>публикации: </a:t>
            </a:r>
          </a:p>
          <a:p>
            <a:pPr marL="0" indent="0">
              <a:buNone/>
            </a:pPr>
            <a:r>
              <a:rPr lang="en-GB" sz="2200" dirty="0" smtClean="0"/>
              <a:t>Showdocument.com</a:t>
            </a:r>
            <a:r>
              <a:rPr lang="ru-RU" sz="2200" dirty="0" smtClean="0"/>
              <a:t> </a:t>
            </a:r>
            <a:r>
              <a:rPr lang="en-GB" sz="2200" dirty="0" smtClean="0"/>
              <a:t>(http://www.showdocument.com</a:t>
            </a:r>
            <a:endParaRPr lang="ru-RU" sz="2200" dirty="0" smtClean="0"/>
          </a:p>
          <a:p>
            <a:pPr marL="88900" indent="-88900">
              <a:buNone/>
            </a:pPr>
            <a:r>
              <a:rPr lang="en-GB" sz="2200" dirty="0" err="1" smtClean="0"/>
              <a:t>Calameo</a:t>
            </a:r>
            <a:r>
              <a:rPr lang="ru-RU" sz="2200" dirty="0" smtClean="0"/>
              <a:t> </a:t>
            </a:r>
            <a:r>
              <a:rPr lang="en-US" sz="2200" dirty="0" smtClean="0"/>
              <a:t>(http://calameo.com), </a:t>
            </a:r>
            <a:r>
              <a:rPr lang="en-US" sz="2200" dirty="0" err="1" smtClean="0"/>
              <a:t>Scribd</a:t>
            </a:r>
            <a:r>
              <a:rPr lang="en-US" sz="2200" dirty="0" smtClean="0"/>
              <a:t> (http://scribd.com), </a:t>
            </a:r>
            <a:r>
              <a:rPr lang="en-US" sz="2200" dirty="0" err="1" smtClean="0"/>
              <a:t>Slideshare</a:t>
            </a:r>
            <a:r>
              <a:rPr lang="en-US" sz="2200" dirty="0" smtClean="0"/>
              <a:t>(http://slideshare.net</a:t>
            </a:r>
          </a:p>
          <a:p>
            <a:pPr>
              <a:buNone/>
            </a:pPr>
            <a:r>
              <a:rPr lang="en-GB" sz="2200" dirty="0" err="1" smtClean="0"/>
              <a:t>Myebook</a:t>
            </a:r>
            <a:r>
              <a:rPr lang="en-GB" sz="2200" dirty="0" smtClean="0"/>
              <a:t>(http://www.myebook.com</a:t>
            </a:r>
            <a:endParaRPr lang="ru-RU" sz="2200" dirty="0" smtClean="0"/>
          </a:p>
          <a:p>
            <a:pPr>
              <a:buNone/>
            </a:pPr>
            <a:r>
              <a:rPr lang="en-GB" sz="2200" dirty="0" err="1" smtClean="0"/>
              <a:t>Yudu</a:t>
            </a:r>
            <a:r>
              <a:rPr lang="en-GB" sz="2200" dirty="0" smtClean="0"/>
              <a:t> (http://www.yudu.com),</a:t>
            </a:r>
          </a:p>
          <a:p>
            <a:pPr marL="0" indent="0">
              <a:buNone/>
            </a:pPr>
            <a:r>
              <a:rPr lang="da-DK" sz="2200" dirty="0" smtClean="0"/>
              <a:t>Issuu (http://issuu.com),</a:t>
            </a:r>
            <a:r>
              <a:rPr lang="ru-RU" sz="2200" dirty="0" smtClean="0"/>
              <a:t> </a:t>
            </a:r>
          </a:p>
          <a:p>
            <a:pPr marL="0" indent="0">
              <a:buNone/>
            </a:pPr>
            <a:r>
              <a:rPr lang="da-DK" sz="2200" dirty="0" smtClean="0"/>
              <a:t>Glogster(http://www.glogster.com).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571480"/>
            <a:ext cx="4343400" cy="34290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b="1" dirty="0" smtClean="0"/>
              <a:t>Позволяют </a:t>
            </a:r>
          </a:p>
          <a:p>
            <a:r>
              <a:rPr lang="ru-RU" sz="2200" dirty="0" smtClean="0"/>
              <a:t>создавать и хранить документы в сети Интернет;</a:t>
            </a:r>
          </a:p>
          <a:p>
            <a:r>
              <a:rPr lang="ru-RU" sz="2200" dirty="0" smtClean="0"/>
              <a:t>создавать и публиковать электронные книжки, плакаты, </a:t>
            </a:r>
            <a:r>
              <a:rPr lang="ru-RU" sz="2200" dirty="0" err="1" smtClean="0"/>
              <a:t>постеры</a:t>
            </a:r>
            <a:r>
              <a:rPr lang="ru-RU" sz="2200" dirty="0" smtClean="0"/>
              <a:t>, учебные материалы;</a:t>
            </a:r>
          </a:p>
          <a:p>
            <a:r>
              <a:rPr lang="ru-RU" sz="2200" dirty="0" smtClean="0"/>
              <a:t>размещать творческие, проектные и другие работы учащихся.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 l="3207" t="13462" r="4276" b="6624"/>
          <a:stretch>
            <a:fillRect/>
          </a:stretch>
        </p:blipFill>
        <p:spPr bwMode="auto">
          <a:xfrm>
            <a:off x="285720" y="4500570"/>
            <a:ext cx="392909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" name="Рисунок 8"/>
          <p:cNvPicPr/>
          <p:nvPr/>
        </p:nvPicPr>
        <p:blipFill>
          <a:blip r:embed="rId3"/>
          <a:srcRect t="13675" r="1550" b="8120"/>
          <a:stretch>
            <a:fillRect/>
          </a:stretch>
        </p:blipFill>
        <p:spPr bwMode="auto">
          <a:xfrm>
            <a:off x="5143504" y="4071942"/>
            <a:ext cx="3571881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357166"/>
            <a:ext cx="4352956" cy="428628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/>
              <a:t>3) Социальные закладки:</a:t>
            </a:r>
          </a:p>
          <a:p>
            <a:pPr algn="ctr">
              <a:buNone/>
            </a:pPr>
            <a:endParaRPr lang="ru-RU" b="1" dirty="0" smtClean="0"/>
          </a:p>
          <a:p>
            <a:r>
              <a:rPr lang="en-GB" dirty="0" smtClean="0"/>
              <a:t>Delicious (http://www.delicious.com),</a:t>
            </a:r>
          </a:p>
          <a:p>
            <a:r>
              <a:rPr lang="en-US" dirty="0" err="1" smtClean="0"/>
              <a:t>SpeedyMarks</a:t>
            </a:r>
            <a:r>
              <a:rPr lang="en-US" dirty="0" smtClean="0"/>
              <a:t> (</a:t>
            </a:r>
            <a:r>
              <a:rPr lang="en-US" dirty="0" smtClean="0">
                <a:hlinkClick r:id="rId2"/>
              </a:rPr>
              <a:t>http://www.speedymarks.com</a:t>
            </a:r>
            <a:r>
              <a:rPr lang="en-US" dirty="0" smtClean="0"/>
              <a:t>),</a:t>
            </a:r>
            <a:endParaRPr lang="ru-RU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Onlywire</a:t>
            </a:r>
            <a:r>
              <a:rPr lang="en-US" dirty="0" smtClean="0"/>
              <a:t> (http://onlywire.com),</a:t>
            </a:r>
          </a:p>
          <a:p>
            <a:r>
              <a:rPr lang="en-US" dirty="0" err="1" smtClean="0"/>
              <a:t>StumbleUpon</a:t>
            </a:r>
            <a:r>
              <a:rPr lang="en-US" dirty="0" smtClean="0"/>
              <a:t> (http://www.stumbleupon.com), </a:t>
            </a:r>
            <a:endParaRPr lang="ru-RU" dirty="0" smtClean="0"/>
          </a:p>
          <a:p>
            <a:r>
              <a:rPr lang="en-US" dirty="0" err="1" smtClean="0"/>
              <a:t>Bonzobox</a:t>
            </a:r>
            <a:r>
              <a:rPr lang="en-US" dirty="0" smtClean="0"/>
              <a:t> (http://bonzobox.com).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2962" y="4071942"/>
            <a:ext cx="4491038" cy="242889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/>
              <a:t>Позволяют</a:t>
            </a:r>
          </a:p>
          <a:p>
            <a:r>
              <a:rPr lang="ru-RU" dirty="0" smtClean="0"/>
              <a:t>создавать и сохранять визуальные ссылки к своим статьям, </a:t>
            </a:r>
            <a:r>
              <a:rPr lang="ru-RU" dirty="0" err="1" smtClean="0"/>
              <a:t>блогам</a:t>
            </a:r>
            <a:r>
              <a:rPr lang="ru-RU" dirty="0" smtClean="0"/>
              <a:t>, музыке, и др.,</a:t>
            </a:r>
          </a:p>
          <a:p>
            <a:r>
              <a:rPr lang="ru-RU" dirty="0" smtClean="0"/>
              <a:t>получать быстрый доступ к ним с любого компьютера в глобальной сети.</a:t>
            </a: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 l="1764" t="13889" r="3795" b="18162"/>
          <a:stretch>
            <a:fillRect/>
          </a:stretch>
        </p:blipFill>
        <p:spPr bwMode="auto">
          <a:xfrm>
            <a:off x="357158" y="4000504"/>
            <a:ext cx="3714776" cy="248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7" name="Рисунок 6"/>
          <p:cNvPicPr/>
          <p:nvPr/>
        </p:nvPicPr>
        <p:blipFill>
          <a:blip r:embed="rId4"/>
          <a:srcRect l="2726" t="14103" r="11652" b="12179"/>
          <a:stretch>
            <a:fillRect/>
          </a:stretch>
        </p:blipFill>
        <p:spPr bwMode="auto">
          <a:xfrm>
            <a:off x="5286380" y="571480"/>
            <a:ext cx="345758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500042"/>
            <a:ext cx="4281518" cy="392909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4) </a:t>
            </a:r>
            <a:r>
              <a:rPr lang="ru-RU" sz="3400" b="1" dirty="0" smtClean="0"/>
              <a:t>Интерактивные формы контроля:</a:t>
            </a:r>
            <a:r>
              <a:rPr lang="ru-RU" b="1" dirty="0" smtClean="0"/>
              <a:t> </a:t>
            </a:r>
          </a:p>
          <a:p>
            <a:r>
              <a:rPr lang="en-GB" dirty="0" err="1" smtClean="0"/>
              <a:t>PurposeGames</a:t>
            </a:r>
            <a:endParaRPr lang="en-GB" dirty="0" smtClean="0"/>
          </a:p>
          <a:p>
            <a:r>
              <a:rPr lang="en-GB" dirty="0" smtClean="0"/>
              <a:t>(</a:t>
            </a:r>
            <a:r>
              <a:rPr lang="en-GB" dirty="0" smtClean="0">
                <a:hlinkClick r:id="rId2"/>
              </a:rPr>
              <a:t>http://www.purposegames.com</a:t>
            </a:r>
            <a:r>
              <a:rPr lang="ru-RU" dirty="0" smtClean="0"/>
              <a:t>)</a:t>
            </a:r>
          </a:p>
          <a:p>
            <a:r>
              <a:rPr lang="en-GB" dirty="0" smtClean="0"/>
              <a:t> </a:t>
            </a:r>
            <a:r>
              <a:rPr lang="en-GB" dirty="0" err="1" smtClean="0"/>
              <a:t>Quibblo</a:t>
            </a:r>
            <a:r>
              <a:rPr lang="en-GB" dirty="0" smtClean="0"/>
              <a:t> (http://www.quibblo.com), </a:t>
            </a:r>
            <a:r>
              <a:rPr lang="en-GB" dirty="0" err="1" smtClean="0"/>
              <a:t>Kubbu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en-US" dirty="0" smtClean="0">
                <a:hlinkClick r:id="rId3"/>
              </a:rPr>
              <a:t>http://www.kubbu.com</a:t>
            </a:r>
            <a:r>
              <a:rPr lang="en-US" dirty="0" smtClean="0"/>
              <a:t>),</a:t>
            </a:r>
            <a:endParaRPr lang="ru-RU" dirty="0" smtClean="0"/>
          </a:p>
          <a:p>
            <a:r>
              <a:rPr lang="en-US" dirty="0" err="1" smtClean="0"/>
              <a:t>CarrotSticks</a:t>
            </a:r>
            <a:r>
              <a:rPr lang="en-US" dirty="0" smtClean="0"/>
              <a:t> (</a:t>
            </a:r>
            <a:r>
              <a:rPr lang="en-US" dirty="0" smtClean="0">
                <a:hlinkClick r:id="rId4"/>
              </a:rPr>
              <a:t>http://www.carrotsticks.com</a:t>
            </a:r>
            <a:endParaRPr lang="ru-RU" dirty="0" smtClean="0"/>
          </a:p>
          <a:p>
            <a:r>
              <a:rPr lang="en-US" dirty="0" smtClean="0"/>
              <a:t>Twisty</a:t>
            </a:r>
            <a:r>
              <a:rPr lang="ru-RU" dirty="0" smtClean="0"/>
              <a:t> </a:t>
            </a:r>
            <a:r>
              <a:rPr lang="en-GB" dirty="0" smtClean="0"/>
              <a:t>Noodle (http://twistynoodle.com)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571480"/>
            <a:ext cx="4343400" cy="47244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400" b="1" dirty="0" smtClean="0"/>
              <a:t>Позволяют</a:t>
            </a:r>
          </a:p>
          <a:p>
            <a:pPr algn="ctr">
              <a:buNone/>
            </a:pPr>
            <a:endParaRPr lang="ru-RU" b="1" dirty="0" smtClean="0"/>
          </a:p>
          <a:p>
            <a:r>
              <a:rPr lang="ru-RU" dirty="0" smtClean="0"/>
              <a:t>разрабатывать собственные контрольные опросы, викторины, кроссворды и другие задания в игровой форме, что способствуют повышению мотивации учащихся к предмету, развитию навыков совместной работы коллективного познания, облегчает работу педагога;</a:t>
            </a:r>
          </a:p>
          <a:p>
            <a:r>
              <a:rPr lang="ru-RU" dirty="0" smtClean="0"/>
              <a:t>дают возможность взаимодействовать с другими </a:t>
            </a:r>
            <a:r>
              <a:rPr lang="ru-RU" dirty="0" err="1" smtClean="0"/>
              <a:t>веб-пользователями</a:t>
            </a:r>
            <a:r>
              <a:rPr lang="ru-RU" dirty="0" smtClean="0"/>
              <a:t>.  </a:t>
            </a:r>
            <a:r>
              <a:rPr lang="ru-RU" dirty="0" err="1" smtClean="0"/>
              <a:t>Контент</a:t>
            </a:r>
            <a:r>
              <a:rPr lang="ru-RU" dirty="0" smtClean="0"/>
              <a:t> можно интегрировать в другие</a:t>
            </a:r>
          </a:p>
          <a:p>
            <a:r>
              <a:rPr lang="ru-RU" dirty="0" smtClean="0"/>
              <a:t>социальные сети и сервисы.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5"/>
          <a:srcRect l="962" t="14530" r="2672" b="6410"/>
          <a:stretch>
            <a:fillRect/>
          </a:stretch>
        </p:blipFill>
        <p:spPr bwMode="auto">
          <a:xfrm>
            <a:off x="642910" y="3857628"/>
            <a:ext cx="400052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63500"/>
          </a:effectLst>
          <a:scene3d>
            <a:camera prst="obliqueTopLef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5) Инструменты </a:t>
            </a:r>
            <a:r>
              <a:rPr lang="en-GB" sz="4000" dirty="0" smtClean="0"/>
              <a:t>Web 2.0.</a:t>
            </a:r>
            <a:r>
              <a:rPr lang="en-GB" dirty="0" smtClean="0"/>
              <a:t/>
            </a:r>
            <a:br>
              <a:rPr lang="en-GB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910010" cy="47244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Сервис </a:t>
            </a:r>
            <a:r>
              <a:rPr lang="en-GB" dirty="0" err="1" smtClean="0"/>
              <a:t>Glogster</a:t>
            </a:r>
            <a:r>
              <a:rPr lang="en-GB" dirty="0" smtClean="0"/>
              <a:t> EDU</a:t>
            </a:r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dirty="0" smtClean="0">
                <a:hlinkClick r:id="rId2"/>
              </a:rPr>
              <a:t>http://edu.glogster.com</a:t>
            </a:r>
            <a:r>
              <a:rPr lang="ru-RU" dirty="0" smtClean="0"/>
              <a:t>) позволяет создавать интерактивные плакаты или даже </a:t>
            </a:r>
            <a:r>
              <a:rPr lang="ru-RU" dirty="0" err="1" smtClean="0"/>
              <a:t>веб-страницы</a:t>
            </a:r>
            <a:r>
              <a:rPr lang="ru-RU" dirty="0" smtClean="0"/>
              <a:t>, используя собственные изображения, видео и звук, в течение нескольких минут без каких-либо специальных знаний языков </a:t>
            </a:r>
            <a:r>
              <a:rPr lang="ru-RU" dirty="0" err="1" smtClean="0"/>
              <a:t>веб-программирования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3"/>
          <a:srcRect l="2245" t="10256" r="2352" b="5983"/>
          <a:stretch>
            <a:fillRect/>
          </a:stretch>
        </p:blipFill>
        <p:spPr bwMode="auto">
          <a:xfrm>
            <a:off x="4357686" y="1643050"/>
            <a:ext cx="463391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28604"/>
            <a:ext cx="4405282" cy="4724400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 err="1" smtClean="0"/>
              <a:t>Wordle</a:t>
            </a:r>
            <a:r>
              <a:rPr lang="en-GB" b="1" dirty="0" smtClean="0"/>
              <a:t> </a:t>
            </a:r>
            <a:r>
              <a:rPr lang="en-GB" dirty="0" smtClean="0"/>
              <a:t>(http://www.wordle.net), </a:t>
            </a:r>
            <a:r>
              <a:rPr lang="en-GB" b="1" dirty="0" err="1" smtClean="0"/>
              <a:t>Tagul</a:t>
            </a:r>
            <a:r>
              <a:rPr lang="ru-RU" dirty="0" smtClean="0"/>
              <a:t> </a:t>
            </a:r>
            <a:r>
              <a:rPr lang="en-US" dirty="0" smtClean="0"/>
              <a:t>(http://tagul.com), </a:t>
            </a:r>
            <a:r>
              <a:rPr lang="en-US" b="1" dirty="0" smtClean="0"/>
              <a:t>Word it Out</a:t>
            </a:r>
            <a:r>
              <a:rPr lang="en-US" dirty="0" smtClean="0"/>
              <a:t> (http://worditout.com), </a:t>
            </a:r>
            <a:r>
              <a:rPr lang="en-US" b="1" dirty="0" err="1" smtClean="0"/>
              <a:t>Tagxedo</a:t>
            </a:r>
            <a:r>
              <a:rPr lang="ru-RU" dirty="0" smtClean="0"/>
              <a:t>(http://tagxedo.com) позволяют </a:t>
            </a:r>
            <a:r>
              <a:rPr lang="ru-RU" i="1" dirty="0" smtClean="0"/>
              <a:t>визуализировать текст в виде «облака» слов</a:t>
            </a:r>
            <a:r>
              <a:rPr lang="ru-RU" dirty="0" smtClean="0"/>
              <a:t>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428604"/>
            <a:ext cx="4343400" cy="47244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Сервис </a:t>
            </a:r>
            <a:r>
              <a:rPr lang="en-GB" b="1" dirty="0" err="1" smtClean="0"/>
              <a:t>Smilebox</a:t>
            </a:r>
            <a:r>
              <a:rPr lang="ru-RU" dirty="0" smtClean="0"/>
              <a:t> (http://smilebox.com) –позволяет создавать </a:t>
            </a:r>
            <a:r>
              <a:rPr lang="ru-RU" i="1" dirty="0" err="1" smtClean="0"/>
              <a:t>мультимедийные</a:t>
            </a:r>
            <a:r>
              <a:rPr lang="ru-RU" i="1" dirty="0" smtClean="0"/>
              <a:t> проекты</a:t>
            </a:r>
            <a:r>
              <a:rPr lang="ru-RU" dirty="0" smtClean="0"/>
              <a:t>: слайд-шоу, открытки, фотоальбомы, газеты, рецепты, приглашения и т.д.,</a:t>
            </a:r>
          </a:p>
          <a:p>
            <a:r>
              <a:rPr lang="ru-RU" dirty="0" smtClean="0"/>
              <a:t>сервис </a:t>
            </a:r>
            <a:r>
              <a:rPr lang="ru-RU" b="1" dirty="0" err="1" smtClean="0"/>
              <a:t>Animoto</a:t>
            </a:r>
            <a:r>
              <a:rPr lang="ru-RU" dirty="0" smtClean="0"/>
              <a:t> (</a:t>
            </a:r>
            <a:r>
              <a:rPr lang="ru-RU" dirty="0" smtClean="0">
                <a:hlinkClick r:id="rId2"/>
              </a:rPr>
              <a:t>http://animoto.com</a:t>
            </a:r>
            <a:r>
              <a:rPr lang="ru-RU" dirty="0" smtClean="0"/>
              <a:t>) - web-инструмент для создания </a:t>
            </a:r>
            <a:r>
              <a:rPr lang="ru-RU" i="1" dirty="0" smtClean="0"/>
              <a:t>видео-презентации</a:t>
            </a:r>
            <a:r>
              <a:rPr lang="ru-RU" dirty="0" smtClean="0"/>
              <a:t> путем загрузки изображений, музыки и коротких видеоклипов.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 l="6414" t="14103" r="8124" b="13889"/>
          <a:stretch>
            <a:fillRect/>
          </a:stretch>
        </p:blipFill>
        <p:spPr bwMode="auto">
          <a:xfrm>
            <a:off x="428596" y="2786058"/>
            <a:ext cx="400052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" name="Рисунок 5"/>
          <p:cNvPicPr/>
          <p:nvPr/>
        </p:nvPicPr>
        <p:blipFill>
          <a:blip r:embed="rId4"/>
          <a:srcRect l="5131" t="13248" r="2031" b="6838"/>
          <a:stretch>
            <a:fillRect/>
          </a:stretch>
        </p:blipFill>
        <p:spPr bwMode="auto">
          <a:xfrm>
            <a:off x="4929190" y="4643446"/>
            <a:ext cx="357190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</p:cSld>
  <p:clrMapOvr>
    <a:masterClrMapping/>
  </p:clrMapOvr>
  <p:transition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4198810" cy="841248"/>
          </a:xfrm>
        </p:spPr>
        <p:txBody>
          <a:bodyPr/>
          <a:lstStyle/>
          <a:p>
            <a:pPr algn="ctr"/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1546"/>
            <a:ext cx="4476720" cy="5786454"/>
          </a:xfrm>
        </p:spPr>
        <p:txBody>
          <a:bodyPr>
            <a:noAutofit/>
          </a:bodyPr>
          <a:lstStyle/>
          <a:p>
            <a:r>
              <a:rPr lang="ru-RU" sz="2100" dirty="0" smtClean="0"/>
              <a:t>Интернет является мощным средством создания успешной ситуации для всех субъектов образовательного процесса.</a:t>
            </a:r>
          </a:p>
          <a:p>
            <a:r>
              <a:rPr lang="ru-RU" sz="2100" dirty="0" smtClean="0"/>
              <a:t>На любом типе урока (введение нового материала, закрепление, обобщение, контроль) грамотное использование сетевых социальных сервисов </a:t>
            </a:r>
            <a:r>
              <a:rPr lang="ru-RU" sz="2100" dirty="0" err="1" smtClean="0"/>
              <a:t>Web</a:t>
            </a:r>
            <a:r>
              <a:rPr lang="ru-RU" sz="2100" dirty="0" smtClean="0"/>
              <a:t> 2.0 мотивирует учащихся к активной деятельности, раскрытию творческого потенциала, коммуникации и сотрудничеству.</a:t>
            </a:r>
          </a:p>
          <a:p>
            <a:r>
              <a:rPr lang="ru-RU" sz="2100" i="1" dirty="0" smtClean="0"/>
              <a:t>Источник: </a:t>
            </a:r>
            <a:r>
              <a:rPr lang="en-GB" sz="2100" i="1" dirty="0" smtClean="0"/>
              <a:t>http://www.academy.edu.by/files/inyaz_tuk3.pdf</a:t>
            </a:r>
            <a:endParaRPr lang="ru-RU" sz="2100" i="1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285860"/>
            <a:ext cx="4227159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ContrastingLeftFacing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>
    <p:split dir="in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118</TotalTime>
  <Words>567</Words>
  <PresentationFormat>Экран (4:3)</PresentationFormat>
  <Paragraphs>63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Зачем использовать Сервисы на уроках?</vt:lpstr>
      <vt:lpstr>основные направления для вовлечения учащихся в творческую познавательную деятельность </vt:lpstr>
      <vt:lpstr>Слайд 4</vt:lpstr>
      <vt:lpstr>Слайд 5</vt:lpstr>
      <vt:lpstr>Слайд 6</vt:lpstr>
      <vt:lpstr>5) Инструменты Web 2.0. </vt:lpstr>
      <vt:lpstr>Слайд 8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</dc:title>
  <cp:lastModifiedBy>user</cp:lastModifiedBy>
  <cp:revision>28</cp:revision>
  <dcterms:modified xsi:type="dcterms:W3CDTF">2013-12-16T14:55:09Z</dcterms:modified>
</cp:coreProperties>
</file>