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12/16/2013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site/intelworksheet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TrofimovaElena/g-9057896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TrofimovaElena/g-9057896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docs.google.com/spreadsheet/viewform?formkey=dFFTeF9QbXgtekxOUlM1dVpfTGZaOGc6MQ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docs.google.com/spreadsheet/viewform?formkey=dEh4dUNwV3FyLU1IT2Z3WDM4Q2EzdlE6MQ" TargetMode="External"/><Relationship Id="rId5" Type="http://schemas.openxmlformats.org/officeDocument/2006/relationships/hyperlink" Target="https://docs.google.com/spreadsheet/viewform?formkey=dDJnRnRac29FZlN4U0VsQ2dHNHRDRWc6MQ" TargetMode="External"/><Relationship Id="rId4" Type="http://schemas.openxmlformats.org/officeDocument/2006/relationships/hyperlink" Target="https://docs.google.com/spreadsheet/ccc?key=0AltPcyugEzKmdFFTeF9QbXgtekxOUlM1dVpfTGZaOG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3003750" y="242085"/>
            <a:ext cx="3136500" cy="751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ru" sz="3000">
                <a:latin typeface="Impact"/>
                <a:ea typeface="Impact"/>
                <a:cs typeface="Impact"/>
                <a:sym typeface="Impact"/>
              </a:rPr>
              <a:t>Google 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646550" y="2447536"/>
            <a:ext cx="7772400" cy="2723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ru"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GoogleDocs</a:t>
            </a:r>
            <a:r>
              <a:rPr lang="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это бесплатные веб-редакторы текста, презентаций, таблиц, форм и картинок, которые позволяет пользователю:</a:t>
            </a:r>
          </a:p>
          <a:p>
            <a:pPr marL="457200" lvl="0" indent="-342900" algn="l" rtl="0">
              <a:lnSpc>
                <a:spcPct val="115000"/>
              </a:lnSpc>
              <a:buClr>
                <a:srgbClr val="534741"/>
              </a:buClr>
              <a:buSzPct val="166666"/>
              <a:buFont typeface="Arial"/>
              <a:buChar char="•"/>
            </a:pPr>
            <a:r>
              <a:rPr lang="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создавать новые документы в Интернете, </a:t>
            </a:r>
          </a:p>
          <a:p>
            <a:pPr marL="457200" lvl="0" indent="-342900" algn="l" rtl="0">
              <a:lnSpc>
                <a:spcPct val="115000"/>
              </a:lnSpc>
              <a:buClr>
                <a:srgbClr val="534741"/>
              </a:buClr>
              <a:buSzPct val="166666"/>
              <a:buFont typeface="Arial"/>
              <a:buChar char="•"/>
            </a:pPr>
            <a:r>
              <a:rPr lang="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загружать в Интернет существующие документы с вашего компьютера;</a:t>
            </a:r>
          </a:p>
          <a:p>
            <a:pPr marL="457200" lvl="0" indent="-342900" algn="l" rtl="0">
              <a:lnSpc>
                <a:spcPct val="115000"/>
              </a:lnSpc>
              <a:buClr>
                <a:srgbClr val="534741"/>
              </a:buClr>
              <a:buSzPct val="166666"/>
              <a:buFont typeface="Arial"/>
              <a:buChar char="•"/>
            </a:pPr>
            <a:r>
              <a:rPr lang="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хранить документы в Интернете и обмениваться ими с другими пользователями;</a:t>
            </a:r>
          </a:p>
          <a:p>
            <a:pPr marL="457200" lvl="0" indent="-342900" algn="l" rtl="0">
              <a:lnSpc>
                <a:spcPct val="115000"/>
              </a:lnSpc>
              <a:buClr>
                <a:srgbClr val="534741"/>
              </a:buClr>
              <a:buSzPct val="166666"/>
              <a:buFont typeface="Arial"/>
              <a:buChar char="•"/>
            </a:pPr>
            <a:r>
              <a:rPr lang="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совместно работать над документами в онлайн режиме;</a:t>
            </a:r>
          </a:p>
          <a:p>
            <a:pPr marL="457200" lvl="0" indent="-342900" algn="l" rtl="0">
              <a:lnSpc>
                <a:spcPct val="115000"/>
              </a:lnSpc>
              <a:buClr>
                <a:srgbClr val="534741"/>
              </a:buClr>
              <a:buSzPct val="166666"/>
              <a:buFont typeface="Arial"/>
              <a:buChar char="•"/>
            </a:pPr>
            <a:r>
              <a:rPr lang="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экспортировать документы из Интернета к себе на компьютер.</a:t>
            </a:r>
          </a:p>
          <a:p>
            <a:endParaRPr/>
          </a:p>
        </p:txBody>
      </p:sp>
      <p:sp>
        <p:nvSpPr>
          <p:cNvPr id="25" name="Shape 25"/>
          <p:cNvSpPr/>
          <p:nvPr/>
        </p:nvSpPr>
        <p:spPr>
          <a:xfrm>
            <a:off x="159095" y="89806"/>
            <a:ext cx="1986488" cy="189738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27" name="Shape 27"/>
          <p:cNvSpPr txBox="1"/>
          <p:nvPr/>
        </p:nvSpPr>
        <p:spPr>
          <a:xfrm>
            <a:off x="2369403" y="986025"/>
            <a:ext cx="6445800" cy="10595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ru" sz="1800">
                <a:solidFill>
                  <a:srgbClr val="444444"/>
                </a:solidFill>
                <a:latin typeface="Verdana"/>
                <a:ea typeface="Verdana"/>
                <a:cs typeface="Verdana"/>
                <a:sym typeface="Verdana"/>
              </a:rPr>
              <a:t>формирование представления о современных тенденциях развития веб-пространства </a:t>
            </a:r>
          </a:p>
          <a:p>
            <a:pPr>
              <a:buNone/>
            </a:pPr>
            <a:r>
              <a:rPr lang="ru" sz="1800">
                <a:solidFill>
                  <a:srgbClr val="444444"/>
                </a:solidFill>
                <a:latin typeface="Verdana"/>
                <a:ea typeface="Verdana"/>
                <a:cs typeface="Verdana"/>
                <a:sym typeface="Verdana"/>
              </a:rPr>
              <a:t>(веб 2.0-сервисы на уроках английского языка)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312325" y="2757083"/>
            <a:ext cx="8229600" cy="1538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 того, чтобы воспользоваться этим сервисом, необходимо войти в свой аккаунт на Google и выбрать в верхнем меню </a:t>
            </a:r>
            <a:r>
              <a:rPr lang="ru" sz="2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Диск</a:t>
            </a:r>
            <a:r>
              <a:rPr lang="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или ссылку </a:t>
            </a:r>
            <a:r>
              <a:rPr lang="ru" sz="2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Еще-Все сервисы-Документы</a:t>
            </a:r>
            <a:r>
              <a:rPr lang="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endParaRPr/>
          </a:p>
        </p:txBody>
      </p:sp>
      <p:sp>
        <p:nvSpPr>
          <p:cNvPr id="33" name="Shape 33"/>
          <p:cNvSpPr/>
          <p:nvPr/>
        </p:nvSpPr>
        <p:spPr>
          <a:xfrm>
            <a:off x="161452" y="0"/>
            <a:ext cx="8703345" cy="284973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34" name="Shape 34"/>
          <p:cNvSpPr/>
          <p:nvPr/>
        </p:nvSpPr>
        <p:spPr>
          <a:xfrm>
            <a:off x="687425" y="4219425"/>
            <a:ext cx="7780902" cy="2493908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35475" y="142177"/>
            <a:ext cx="8935800" cy="12902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lang="ru" sz="2400" dirty="0">
                <a:solidFill>
                  <a:srgbClr val="444444"/>
                </a:solidFill>
                <a:latin typeface="Verdana"/>
                <a:ea typeface="Verdana"/>
                <a:cs typeface="Verdana"/>
                <a:sym typeface="Verdana"/>
              </a:rPr>
              <a:t>Google текстовые документы </a:t>
            </a:r>
          </a:p>
          <a:p>
            <a:pPr lvl="0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lang="ru" sz="2400" dirty="0">
                <a:solidFill>
                  <a:srgbClr val="534741"/>
                </a:solidFill>
                <a:latin typeface="Verdana"/>
                <a:ea typeface="Verdana"/>
                <a:cs typeface="Verdana"/>
                <a:sym typeface="Verdana"/>
              </a:rPr>
              <a:t>Google рисунки  </a:t>
            </a:r>
            <a:r>
              <a:rPr lang="ru" sz="2400" dirty="0" smtClean="0">
                <a:solidFill>
                  <a:srgbClr val="53474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" sz="2400" dirty="0">
                <a:solidFill>
                  <a:srgbClr val="444444"/>
                </a:solidFill>
                <a:latin typeface="Verdana"/>
                <a:ea typeface="Verdana"/>
                <a:cs typeface="Verdana"/>
                <a:sym typeface="Verdana"/>
              </a:rPr>
              <a:t>- </a:t>
            </a:r>
            <a:r>
              <a:rPr lang="ru" sz="2400" b="0" dirty="0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можно использовать</a:t>
            </a:r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 rot="-12100">
            <a:off x="314412" y="2663141"/>
            <a:ext cx="4005924" cy="2703316"/>
          </a:xfrm>
          <a:prstGeom prst="rect">
            <a:avLst/>
          </a:prstGeom>
          <a:ln w="9525" cap="flat">
            <a:solidFill>
              <a:srgbClr val="351C7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63636"/>
              <a:buFont typeface="Wingdings"/>
              <a:buChar char="§"/>
            </a:pPr>
            <a:r>
              <a:rPr lang="ru" sz="1100" b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
</a:t>
            </a:r>
            <a:r>
              <a:rPr lang="ru" sz="1800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Учитель создает шаблон для учеников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Wingdings"/>
              <a:buChar char="§"/>
            </a:pPr>
            <a:r>
              <a:rPr lang="ru" sz="1800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Учитель распределяет задания между учениками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Wingdings"/>
              <a:buChar char="§"/>
            </a:pPr>
            <a:r>
              <a:rPr lang="ru" sz="1800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Каждый ученик выполняет свое задание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Wingdings"/>
              <a:buChar char="§"/>
            </a:pPr>
            <a:r>
              <a:rPr lang="ru" sz="1800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Коллективная проверка</a:t>
            </a:r>
          </a:p>
          <a:p>
            <a:endParaRPr/>
          </a:p>
        </p:txBody>
      </p:sp>
      <p:sp>
        <p:nvSpPr>
          <p:cNvPr id="40" name="Shape 40"/>
          <p:cNvSpPr/>
          <p:nvPr/>
        </p:nvSpPr>
        <p:spPr>
          <a:xfrm>
            <a:off x="405625" y="1640900"/>
            <a:ext cx="3664500" cy="1103700"/>
          </a:xfrm>
          <a:prstGeom prst="flowChartAlternateProcess">
            <a:avLst/>
          </a:prstGeom>
          <a:solidFill>
            <a:srgbClr val="F4CCCC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1" name="Shape 41"/>
          <p:cNvSpPr/>
          <p:nvPr/>
        </p:nvSpPr>
        <p:spPr>
          <a:xfrm>
            <a:off x="5180275" y="1516725"/>
            <a:ext cx="3664500" cy="1044900"/>
          </a:xfrm>
          <a:prstGeom prst="flowChartAlternateProcess">
            <a:avLst/>
          </a:prstGeom>
          <a:solidFill>
            <a:srgbClr val="D9EAD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2" name="Shape 42"/>
          <p:cNvSpPr txBox="1"/>
          <p:nvPr/>
        </p:nvSpPr>
        <p:spPr>
          <a:xfrm>
            <a:off x="486625" y="1729400"/>
            <a:ext cx="3502500" cy="926699"/>
          </a:xfrm>
          <a:prstGeom prst="rect">
            <a:avLst/>
          </a:prstGeom>
          <a:noFill/>
          <a:ln w="9525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buNone/>
            </a:pPr>
            <a:r>
              <a:rPr lang="ru" sz="1800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групповой совместной          работе</a:t>
            </a:r>
          </a:p>
          <a:p>
            <a:endParaRPr/>
          </a:p>
        </p:txBody>
      </p:sp>
      <p:sp>
        <p:nvSpPr>
          <p:cNvPr id="43" name="Shape 43"/>
          <p:cNvSpPr txBox="1"/>
          <p:nvPr/>
        </p:nvSpPr>
        <p:spPr>
          <a:xfrm>
            <a:off x="5342125" y="1640900"/>
            <a:ext cx="3340800" cy="882899"/>
          </a:xfrm>
          <a:prstGeom prst="rect">
            <a:avLst/>
          </a:prstGeom>
          <a:solidFill>
            <a:srgbClr val="D9EAD3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buNone/>
            </a:pPr>
            <a:r>
              <a:rPr lang="ru" sz="1800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индивидуальной работе</a:t>
            </a:r>
          </a:p>
          <a:p>
            <a:endParaRPr/>
          </a:p>
        </p:txBody>
      </p:sp>
      <p:sp>
        <p:nvSpPr>
          <p:cNvPr id="45" name="Shape 45"/>
          <p:cNvSpPr txBox="1"/>
          <p:nvPr/>
        </p:nvSpPr>
        <p:spPr>
          <a:xfrm>
            <a:off x="5165575" y="2849075"/>
            <a:ext cx="3693899" cy="13632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60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rPr lang="ru" sz="1800" b="1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Интерактивный рабочий лист </a:t>
            </a:r>
            <a:r>
              <a:rPr lang="ru" sz="180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электронный рабочий лист, созданный учителем для самостоятельной работы ученика.</a:t>
            </a:r>
          </a:p>
          <a:p>
            <a:endParaRPr/>
          </a:p>
        </p:txBody>
      </p:sp>
      <p:sp>
        <p:nvSpPr>
          <p:cNvPr id="46" name="Shape 46"/>
          <p:cNvSpPr/>
          <p:nvPr/>
        </p:nvSpPr>
        <p:spPr>
          <a:xfrm>
            <a:off x="4488291" y="4270147"/>
            <a:ext cx="2306332" cy="239527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47" name="Shape 47"/>
          <p:cNvSpPr/>
          <p:nvPr/>
        </p:nvSpPr>
        <p:spPr>
          <a:xfrm>
            <a:off x="7000892" y="4357694"/>
            <a:ext cx="1857388" cy="190459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516075" y="186356"/>
            <a:ext cx="8229600" cy="701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lang="ru" sz="2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Интерактивные рабочие листы - для чего и для кого?</a:t>
            </a:r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77950" y="814434"/>
            <a:ext cx="8229600" cy="3084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Clr>
                <a:srgbClr val="000000"/>
              </a:buClr>
              <a:buSzPct val="61111"/>
              <a:buFont typeface="Arial"/>
              <a:buNone/>
            </a:pPr>
            <a:r>
              <a:rPr lang="ru" sz="1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Где и для чего можно использовать подобные листы?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ru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уроке в компьютерном классе для самостоятельной работы учащихся с последующим обсуждением результатов,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ru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своем кабинете для фронтальной работы на уроке,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ru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своем кабинете для самостоятельной работы одного ученика с последующим обсуждением результатов,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ru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домашнем компьютере учащегося в качестве альтернативного домашнего задания.</a:t>
            </a:r>
          </a:p>
          <a:p>
            <a:endParaRPr/>
          </a:p>
        </p:txBody>
      </p:sp>
      <p:sp>
        <p:nvSpPr>
          <p:cNvPr id="56" name="Shape 56"/>
          <p:cNvSpPr/>
          <p:nvPr/>
        </p:nvSpPr>
        <p:spPr>
          <a:xfrm>
            <a:off x="714348" y="3786190"/>
            <a:ext cx="3286148" cy="250033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57" name="Shape 57"/>
          <p:cNvSpPr/>
          <p:nvPr/>
        </p:nvSpPr>
        <p:spPr>
          <a:xfrm>
            <a:off x="4857752" y="3786190"/>
            <a:ext cx="3541045" cy="250033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339450" y="112734"/>
            <a:ext cx="8935800" cy="775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lang="ru" sz="2400" dirty="0">
                <a:solidFill>
                  <a:srgbClr val="534741"/>
                </a:solidFill>
                <a:latin typeface="Verdana"/>
                <a:ea typeface="Verdana"/>
                <a:cs typeface="Verdana"/>
                <a:sym typeface="Verdana"/>
              </a:rPr>
              <a:t>  </a:t>
            </a:r>
            <a:r>
              <a:rPr lang="ru" sz="2400" u="sng" dirty="0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Google презентации</a:t>
            </a:r>
            <a:r>
              <a:rPr lang="ru" sz="2400" dirty="0">
                <a:solidFill>
                  <a:srgbClr val="534741"/>
                </a:solidFill>
                <a:latin typeface="Verdana"/>
                <a:ea typeface="Verdana"/>
                <a:cs typeface="Verdana"/>
                <a:sym typeface="Verdana"/>
              </a:rPr>
              <a:t>    </a:t>
            </a:r>
            <a:endParaRPr lang="ru" sz="2400" b="0" dirty="0">
              <a:solidFill>
                <a:srgbClr val="44444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" name="Shape 63"/>
          <p:cNvSpPr/>
          <p:nvPr/>
        </p:nvSpPr>
        <p:spPr>
          <a:xfrm>
            <a:off x="285720" y="928670"/>
            <a:ext cx="3664500" cy="1103700"/>
          </a:xfrm>
          <a:prstGeom prst="flowChartAlternateProcess">
            <a:avLst/>
          </a:prstGeom>
          <a:solidFill>
            <a:srgbClr val="F4CCCC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4" name="Shape 64"/>
          <p:cNvSpPr txBox="1"/>
          <p:nvPr/>
        </p:nvSpPr>
        <p:spPr>
          <a:xfrm>
            <a:off x="339450" y="1037725"/>
            <a:ext cx="3502500" cy="926699"/>
          </a:xfrm>
          <a:prstGeom prst="rect">
            <a:avLst/>
          </a:prstGeom>
          <a:noFill/>
          <a:ln w="9525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buNone/>
            </a:pPr>
            <a:r>
              <a:rPr lang="ru" sz="2400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групповой совместной          работе</a:t>
            </a:r>
          </a:p>
          <a:p>
            <a:endParaRPr/>
          </a:p>
        </p:txBody>
      </p:sp>
      <p:sp>
        <p:nvSpPr>
          <p:cNvPr id="66" name="Shape 66"/>
          <p:cNvSpPr txBox="1"/>
          <p:nvPr/>
        </p:nvSpPr>
        <p:spPr>
          <a:xfrm>
            <a:off x="500034" y="2207500"/>
            <a:ext cx="8447691" cy="33114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ru" sz="1800" b="1" dirty="0">
                <a:latin typeface="Times New Roman"/>
                <a:ea typeface="Times New Roman"/>
                <a:cs typeface="Times New Roman"/>
                <a:sym typeface="Times New Roman"/>
              </a:rPr>
              <a:t>1 вариант </a:t>
            </a:r>
          </a:p>
          <a:p>
            <a:pPr marL="457200" lvl="0" indent="-342900" rtl="0">
              <a:lnSpc>
                <a:spcPct val="115000"/>
              </a:lnSpc>
              <a:buClr>
                <a:srgbClr val="000000"/>
              </a:buClr>
              <a:buSzPct val="100000"/>
              <a:buFont typeface="Wingdings"/>
              <a:buChar char="§"/>
            </a:pPr>
            <a:r>
              <a:rPr lang="ru" sz="1800" dirty="0">
                <a:latin typeface="Times New Roman"/>
                <a:ea typeface="Times New Roman"/>
                <a:cs typeface="Times New Roman"/>
                <a:sym typeface="Times New Roman"/>
              </a:rPr>
              <a:t>Определите общую тему проекта</a:t>
            </a:r>
          </a:p>
          <a:p>
            <a:pPr marL="457200" lvl="0" indent="-342900" rtl="0">
              <a:lnSpc>
                <a:spcPct val="115000"/>
              </a:lnSpc>
              <a:buClr>
                <a:srgbClr val="000000"/>
              </a:buClr>
              <a:buSzPct val="100000"/>
              <a:buFont typeface="Wingdings"/>
              <a:buChar char="§"/>
            </a:pPr>
            <a:r>
              <a:rPr lang="ru" sz="1800" dirty="0">
                <a:latin typeface="Times New Roman"/>
                <a:ea typeface="Times New Roman"/>
                <a:cs typeface="Times New Roman"/>
                <a:sym typeface="Times New Roman"/>
              </a:rPr>
              <a:t>Обсудите оформление слайдов</a:t>
            </a:r>
          </a:p>
          <a:p>
            <a:pPr marL="457200" lvl="0" indent="-342900" rtl="0">
              <a:lnSpc>
                <a:spcPct val="115000"/>
              </a:lnSpc>
              <a:buClr>
                <a:srgbClr val="000000"/>
              </a:buClr>
              <a:buSzPct val="100000"/>
              <a:buFont typeface="Wingdings"/>
              <a:buChar char="§"/>
            </a:pPr>
            <a:r>
              <a:rPr lang="ru" sz="1800" dirty="0">
                <a:latin typeface="Times New Roman"/>
                <a:ea typeface="Times New Roman"/>
                <a:cs typeface="Times New Roman"/>
                <a:sym typeface="Times New Roman"/>
              </a:rPr>
              <a:t>Распределите слайды между членами группы</a:t>
            </a:r>
          </a:p>
          <a:p>
            <a:pPr marL="457200" lvl="0" indent="-342900" rtl="0">
              <a:lnSpc>
                <a:spcPct val="115000"/>
              </a:lnSpc>
              <a:buClr>
                <a:srgbClr val="000000"/>
              </a:buClr>
              <a:buSzPct val="100000"/>
              <a:buFont typeface="Wingdings"/>
              <a:buChar char="§"/>
            </a:pPr>
            <a:r>
              <a:rPr lang="ru" sz="1800" dirty="0">
                <a:latin typeface="Times New Roman"/>
                <a:ea typeface="Times New Roman"/>
                <a:cs typeface="Times New Roman"/>
                <a:sym typeface="Times New Roman"/>
              </a:rPr>
              <a:t>Определите темы каждого слайда. </a:t>
            </a:r>
          </a:p>
          <a:p>
            <a:endParaRPr/>
          </a:p>
          <a:p>
            <a:pPr lvl="0" rtl="0">
              <a:buNone/>
            </a:pPr>
            <a:r>
              <a:rPr lang="ru" sz="1800" b="1" dirty="0">
                <a:latin typeface="Times New Roman"/>
                <a:ea typeface="Times New Roman"/>
                <a:cs typeface="Times New Roman"/>
                <a:sym typeface="Times New Roman"/>
              </a:rPr>
              <a:t>2 вариант </a:t>
            </a:r>
          </a:p>
          <a:p>
            <a:pPr lvl="0" rtl="0">
              <a:buNone/>
            </a:pPr>
            <a:r>
              <a:rPr lang="ru" sz="1800" dirty="0">
                <a:latin typeface="Times New Roman"/>
                <a:ea typeface="Times New Roman"/>
                <a:cs typeface="Times New Roman"/>
                <a:sym typeface="Times New Roman"/>
              </a:rPr>
              <a:t>Учитель определяет общую тему проекта, тему слайда выбирает сам ученик, но при этом не повторяет того, что делают другие участники группы. Новый слайд для работы ученик создает сам.</a:t>
            </a:r>
          </a:p>
          <a:p>
            <a:endParaRPr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39450" y="112734"/>
            <a:ext cx="8935800" cy="775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lang="ru" sz="2400" dirty="0">
                <a:solidFill>
                  <a:srgbClr val="534741"/>
                </a:solidFill>
                <a:latin typeface="Verdana"/>
                <a:ea typeface="Verdana"/>
                <a:cs typeface="Verdana"/>
                <a:sym typeface="Verdana"/>
              </a:rPr>
              <a:t>  </a:t>
            </a:r>
            <a:r>
              <a:rPr lang="ru" sz="2400" u="sng" dirty="0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Google презентации</a:t>
            </a:r>
            <a:r>
              <a:rPr lang="ru" sz="2400" dirty="0">
                <a:solidFill>
                  <a:srgbClr val="534741"/>
                </a:solidFill>
                <a:latin typeface="Verdana"/>
                <a:ea typeface="Verdana"/>
                <a:cs typeface="Verdana"/>
                <a:sym typeface="Verdana"/>
              </a:rPr>
              <a:t>    </a:t>
            </a:r>
            <a:endParaRPr lang="ru" sz="2400" b="0" dirty="0">
              <a:solidFill>
                <a:srgbClr val="44444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" name="Shape 73"/>
          <p:cNvSpPr/>
          <p:nvPr/>
        </p:nvSpPr>
        <p:spPr>
          <a:xfrm>
            <a:off x="214282" y="1428736"/>
            <a:ext cx="3664500" cy="1044900"/>
          </a:xfrm>
          <a:prstGeom prst="flowChartAlternateProcess">
            <a:avLst/>
          </a:prstGeom>
          <a:solidFill>
            <a:srgbClr val="D9EAD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4" name="Shape 74"/>
          <p:cNvSpPr txBox="1"/>
          <p:nvPr/>
        </p:nvSpPr>
        <p:spPr>
          <a:xfrm>
            <a:off x="428596" y="1500174"/>
            <a:ext cx="3340800" cy="882899"/>
          </a:xfrm>
          <a:prstGeom prst="rect">
            <a:avLst/>
          </a:prstGeom>
          <a:solidFill>
            <a:srgbClr val="D9EAD3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buNone/>
            </a:pPr>
            <a:r>
              <a:rPr lang="ru" sz="2400" dirty="0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индивидуальной работе</a:t>
            </a:r>
          </a:p>
          <a:p>
            <a:endParaRPr/>
          </a:p>
        </p:txBody>
      </p:sp>
      <p:sp>
        <p:nvSpPr>
          <p:cNvPr id="76" name="Shape 76"/>
          <p:cNvSpPr txBox="1"/>
          <p:nvPr/>
        </p:nvSpPr>
        <p:spPr>
          <a:xfrm>
            <a:off x="4500562" y="1071546"/>
            <a:ext cx="4091400" cy="26783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ru" sz="1800" dirty="0">
                <a:latin typeface="Times New Roman"/>
                <a:ea typeface="Times New Roman"/>
                <a:cs typeface="Times New Roman"/>
                <a:sym typeface="Times New Roman"/>
              </a:rPr>
              <a:t>Можно предложить такие формы работы как:</a:t>
            </a:r>
          </a:p>
          <a:p>
            <a:pPr marL="457200" lvl="0" indent="-342900" rtl="0">
              <a:lnSpc>
                <a:spcPct val="115000"/>
              </a:lnSpc>
              <a:buClr>
                <a:srgbClr val="000000"/>
              </a:buClr>
              <a:buSzPct val="100000"/>
              <a:buFont typeface="Wingdings"/>
              <a:buChar char="§"/>
            </a:pPr>
            <a:r>
              <a:rPr lang="ru" sz="1800" dirty="0">
                <a:latin typeface="Times New Roman"/>
                <a:ea typeface="Times New Roman"/>
                <a:cs typeface="Times New Roman"/>
                <a:sym typeface="Times New Roman"/>
              </a:rPr>
              <a:t>Расставь слайды в хронологическом порядке</a:t>
            </a:r>
          </a:p>
          <a:p>
            <a:pPr marL="457200" lvl="0" indent="-342900" rtl="0">
              <a:lnSpc>
                <a:spcPct val="115000"/>
              </a:lnSpc>
              <a:buClr>
                <a:srgbClr val="000000"/>
              </a:buClr>
              <a:buSzPct val="100000"/>
              <a:buFont typeface="Wingdings"/>
              <a:buChar char="§"/>
            </a:pPr>
            <a:r>
              <a:rPr lang="ru" sz="1800" dirty="0">
                <a:latin typeface="Times New Roman"/>
                <a:ea typeface="Times New Roman"/>
                <a:cs typeface="Times New Roman"/>
                <a:sym typeface="Times New Roman"/>
              </a:rPr>
              <a:t>Исключи ненужное</a:t>
            </a:r>
          </a:p>
          <a:p>
            <a:pPr marL="457200" lvl="0" indent="-342900" rtl="0">
              <a:lnSpc>
                <a:spcPct val="115000"/>
              </a:lnSpc>
              <a:buClr>
                <a:srgbClr val="000000"/>
              </a:buClr>
              <a:buSzPct val="100000"/>
              <a:buFont typeface="Wingdings"/>
              <a:buChar char="§"/>
            </a:pPr>
            <a:r>
              <a:rPr lang="ru" sz="1800" dirty="0">
                <a:latin typeface="Times New Roman"/>
                <a:ea typeface="Times New Roman"/>
                <a:cs typeface="Times New Roman"/>
                <a:sym typeface="Times New Roman"/>
              </a:rPr>
              <a:t>Продолжи ряд</a:t>
            </a:r>
          </a:p>
          <a:p>
            <a:endParaRPr/>
          </a:p>
        </p:txBody>
      </p:sp>
      <p:sp>
        <p:nvSpPr>
          <p:cNvPr id="77" name="Shape 77"/>
          <p:cNvSpPr/>
          <p:nvPr/>
        </p:nvSpPr>
        <p:spPr>
          <a:xfrm>
            <a:off x="285720" y="3143248"/>
            <a:ext cx="3284884" cy="241616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78" name="Shape 78"/>
          <p:cNvSpPr/>
          <p:nvPr/>
        </p:nvSpPr>
        <p:spPr>
          <a:xfrm>
            <a:off x="4643438" y="3500438"/>
            <a:ext cx="3849763" cy="231157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171975" y="357165"/>
            <a:ext cx="6114537" cy="396603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lang="ru" sz="2400" dirty="0" smtClean="0">
                <a:solidFill>
                  <a:srgbClr val="534741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ru" sz="2400" dirty="0" smtClean="0">
                <a:solidFill>
                  <a:srgbClr val="53474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ru" sz="2400" dirty="0" smtClean="0">
                <a:solidFill>
                  <a:srgbClr val="534741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ru" sz="2400" dirty="0" smtClean="0">
                <a:solidFill>
                  <a:srgbClr val="53474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ru" sz="2400" dirty="0" smtClean="0">
                <a:solidFill>
                  <a:srgbClr val="534741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ru" sz="2400" dirty="0" smtClean="0">
                <a:solidFill>
                  <a:srgbClr val="53474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ru" sz="2400" dirty="0" smtClean="0">
                <a:solidFill>
                  <a:srgbClr val="534741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ru" sz="2400" dirty="0" smtClean="0">
                <a:solidFill>
                  <a:srgbClr val="53474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ru" sz="2400" dirty="0" smtClean="0">
                <a:solidFill>
                  <a:srgbClr val="534741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ru" sz="2400" dirty="0" smtClean="0">
                <a:solidFill>
                  <a:srgbClr val="53474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ru" sz="2400" dirty="0" smtClean="0">
                <a:solidFill>
                  <a:srgbClr val="534741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ru" sz="2400" dirty="0" smtClean="0">
                <a:solidFill>
                  <a:srgbClr val="53474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ru" sz="2400" dirty="0" smtClean="0">
                <a:solidFill>
                  <a:srgbClr val="534741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ru" sz="2400" dirty="0" smtClean="0">
                <a:solidFill>
                  <a:srgbClr val="53474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ru" sz="2400" dirty="0" smtClean="0">
                <a:solidFill>
                  <a:srgbClr val="534741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ru" sz="2400" dirty="0" smtClean="0">
                <a:solidFill>
                  <a:srgbClr val="53474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ru" sz="2400" dirty="0" smtClean="0">
                <a:solidFill>
                  <a:srgbClr val="534741"/>
                </a:solidFill>
                <a:latin typeface="Verdana"/>
                <a:ea typeface="Verdana"/>
                <a:cs typeface="Verdana"/>
                <a:sym typeface="Verdana"/>
              </a:rPr>
              <a:t>Google </a:t>
            </a:r>
            <a:r>
              <a:rPr lang="ru" sz="2400" dirty="0">
                <a:solidFill>
                  <a:srgbClr val="534741"/>
                </a:solidFill>
                <a:latin typeface="Verdana"/>
                <a:ea typeface="Verdana"/>
                <a:cs typeface="Verdana"/>
                <a:sym typeface="Verdana"/>
              </a:rPr>
              <a:t>формы</a:t>
            </a:r>
          </a:p>
        </p:txBody>
      </p:sp>
      <p:sp>
        <p:nvSpPr>
          <p:cNvPr id="84" name="Shape 84"/>
          <p:cNvSpPr txBox="1"/>
          <p:nvPr/>
        </p:nvSpPr>
        <p:spPr>
          <a:xfrm>
            <a:off x="171975" y="3486225"/>
            <a:ext cx="4591500" cy="11919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ru" sz="18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Irregular verbs</a:t>
            </a:r>
            <a:r>
              <a:rPr lang="ru" sz="1800">
                <a:latin typeface="Times New Roman"/>
                <a:ea typeface="Times New Roman"/>
                <a:cs typeface="Times New Roman"/>
                <a:sym typeface="Times New Roman"/>
              </a:rPr>
              <a:t> - тест</a:t>
            </a:r>
          </a:p>
          <a:p>
            <a:pPr lvl="0" rtl="0">
              <a:buNone/>
            </a:pPr>
            <a:r>
              <a:rPr lang="ru" sz="18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Irregular verbs</a:t>
            </a:r>
            <a:r>
              <a:rPr lang="ru" sz="1800">
                <a:latin typeface="Times New Roman"/>
                <a:ea typeface="Times New Roman"/>
                <a:cs typeface="Times New Roman"/>
                <a:sym typeface="Times New Roman"/>
              </a:rPr>
              <a:t> - проверка ответов</a:t>
            </a:r>
          </a:p>
          <a:p>
            <a:pPr lvl="0" rtl="0">
              <a:buNone/>
            </a:pPr>
            <a:r>
              <a:rPr lang="ru" sz="18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Present, Past, Future Simple </a:t>
            </a:r>
          </a:p>
          <a:p>
            <a:pPr>
              <a:buNone/>
            </a:pPr>
            <a:r>
              <a:rPr lang="ru" sz="18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Great Britain</a:t>
            </a:r>
          </a:p>
        </p:txBody>
      </p:sp>
      <p:sp>
        <p:nvSpPr>
          <p:cNvPr id="85" name="Shape 85"/>
          <p:cNvSpPr txBox="1"/>
          <p:nvPr/>
        </p:nvSpPr>
        <p:spPr>
          <a:xfrm>
            <a:off x="217675" y="928670"/>
            <a:ext cx="8417999" cy="2714644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ru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Google </a:t>
            </a:r>
            <a:r>
              <a:rPr lang="ru" sz="1800" dirty="0">
                <a:latin typeface="Times New Roman"/>
                <a:ea typeface="Times New Roman"/>
                <a:cs typeface="Times New Roman"/>
                <a:sym typeface="Times New Roman"/>
              </a:rPr>
              <a:t>документы позволяют создавать </a:t>
            </a:r>
            <a:r>
              <a:rPr lang="ru" sz="1800" b="1" dirty="0">
                <a:latin typeface="Times New Roman"/>
                <a:ea typeface="Times New Roman"/>
                <a:cs typeface="Times New Roman"/>
                <a:sym typeface="Times New Roman"/>
              </a:rPr>
              <a:t>формы</a:t>
            </a:r>
            <a:r>
              <a:rPr lang="ru" sz="1800" dirty="0">
                <a:latin typeface="Times New Roman"/>
                <a:ea typeface="Times New Roman"/>
                <a:cs typeface="Times New Roman"/>
                <a:sym typeface="Times New Roman"/>
              </a:rPr>
              <a:t> для опросов и тестов и успешно применять их в образовательном процессе.</a:t>
            </a:r>
          </a:p>
          <a:p>
            <a:endParaRPr/>
          </a:p>
          <a:p>
            <a:pPr lvl="0" rtl="0">
              <a:buNone/>
            </a:pPr>
            <a:r>
              <a:rPr lang="ru" sz="1800" dirty="0">
                <a:latin typeface="Times New Roman"/>
                <a:ea typeface="Times New Roman"/>
                <a:cs typeface="Times New Roman"/>
                <a:sym typeface="Times New Roman"/>
              </a:rPr>
              <a:t>Вопросы и ответы могут быть представлены в различных видах: </a:t>
            </a:r>
          </a:p>
          <a:p>
            <a:pPr marL="457200" lvl="0" indent="-3429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ru" sz="1800" dirty="0">
                <a:latin typeface="Times New Roman"/>
                <a:ea typeface="Times New Roman"/>
                <a:cs typeface="Times New Roman"/>
                <a:sym typeface="Times New Roman"/>
              </a:rPr>
              <a:t>текст, </a:t>
            </a:r>
          </a:p>
          <a:p>
            <a:pPr marL="457200" lvl="0" indent="-3429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ru" sz="1800" dirty="0">
                <a:latin typeface="Times New Roman"/>
                <a:ea typeface="Times New Roman"/>
                <a:cs typeface="Times New Roman"/>
                <a:sym typeface="Times New Roman"/>
              </a:rPr>
              <a:t>один из списка, </a:t>
            </a:r>
          </a:p>
          <a:p>
            <a:pPr marL="457200" lvl="0" indent="-3429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ru" sz="1800" dirty="0">
                <a:latin typeface="Times New Roman"/>
                <a:ea typeface="Times New Roman"/>
                <a:cs typeface="Times New Roman"/>
                <a:sym typeface="Times New Roman"/>
              </a:rPr>
              <a:t>несколько из списка, </a:t>
            </a:r>
          </a:p>
          <a:p>
            <a:pPr marL="457200" lvl="0" indent="-3429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ru" sz="1800" dirty="0">
                <a:latin typeface="Times New Roman"/>
                <a:ea typeface="Times New Roman"/>
                <a:cs typeface="Times New Roman"/>
                <a:sym typeface="Times New Roman"/>
              </a:rPr>
              <a:t>выпадающий список, </a:t>
            </a:r>
          </a:p>
          <a:p>
            <a:pPr marL="457200" lvl="0" indent="-34290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ru" sz="1800" dirty="0">
                <a:latin typeface="Times New Roman"/>
                <a:ea typeface="Times New Roman"/>
                <a:cs typeface="Times New Roman"/>
                <a:sym typeface="Times New Roman"/>
              </a:rPr>
              <a:t>сетка. </a:t>
            </a:r>
          </a:p>
        </p:txBody>
      </p:sp>
      <p:sp>
        <p:nvSpPr>
          <p:cNvPr id="86" name="Shape 86"/>
          <p:cNvSpPr/>
          <p:nvPr/>
        </p:nvSpPr>
        <p:spPr>
          <a:xfrm>
            <a:off x="2303562" y="4524566"/>
            <a:ext cx="2609262" cy="2201732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  <p:sp>
        <p:nvSpPr>
          <p:cNvPr id="87" name="Shape 87"/>
          <p:cNvSpPr/>
          <p:nvPr/>
        </p:nvSpPr>
        <p:spPr>
          <a:xfrm>
            <a:off x="5786446" y="2500306"/>
            <a:ext cx="3168309" cy="4041054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</TotalTime>
  <Words>341</Words>
  <PresentationFormat>Экран (4:3)</PresentationFormat>
  <Paragraphs>54</Paragraphs>
  <Slides>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Google </vt:lpstr>
      <vt:lpstr>Слайд 2</vt:lpstr>
      <vt:lpstr>Google текстовые документы  Google рисунки   - можно использовать</vt:lpstr>
      <vt:lpstr>Интерактивные рабочие листы - для чего и для кого?</vt:lpstr>
      <vt:lpstr>  Google презентации    </vt:lpstr>
      <vt:lpstr>  Google презентации    </vt:lpstr>
      <vt:lpstr>        Google формы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Google </dc:title>
  <cp:lastModifiedBy>user</cp:lastModifiedBy>
  <cp:revision>12</cp:revision>
  <dcterms:modified xsi:type="dcterms:W3CDTF">2013-12-16T14:59:29Z</dcterms:modified>
</cp:coreProperties>
</file>